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Poppins" charset="1" panose="00000500000000000000"/>
      <p:regular r:id="rId12"/>
    </p:embeddedFont>
    <p:embeddedFont>
      <p:font typeface="Poppins Bold" charset="1" panose="00000800000000000000"/>
      <p:regular r:id="rId13"/>
    </p:embeddedFont>
    <p:embeddedFont>
      <p:font typeface="Poppins Italics" charset="1" panose="00000500000000000000"/>
      <p:regular r:id="rId14"/>
    </p:embeddedFont>
    <p:embeddedFont>
      <p:font typeface="Poppins Bold Italics" charset="1" panose="000008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25" Target="slides/slide10.xml" Type="http://schemas.openxmlformats.org/officeDocument/2006/relationships/slide"/><Relationship Id="rId26" Target="slides/slide11.xml" Type="http://schemas.openxmlformats.org/officeDocument/2006/relationships/slide"/><Relationship Id="rId27" Target="slides/slide1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481445">
            <a:off x="-2230576" y="-1782266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905221">
            <a:off x="-1696518" y="-2218929"/>
            <a:ext cx="18123802" cy="4437858"/>
            <a:chOff x="0" y="0"/>
            <a:chExt cx="3730631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730630" cy="913495"/>
            </a:xfrm>
            <a:custGeom>
              <a:avLst/>
              <a:gdLst/>
              <a:ahLst/>
              <a:cxnLst/>
              <a:rect r="r" b="b" t="t" l="l"/>
              <a:pathLst>
                <a:path h="913495" w="3730630">
                  <a:moveTo>
                    <a:pt x="0" y="0"/>
                  </a:moveTo>
                  <a:lnTo>
                    <a:pt x="3730630" y="0"/>
                  </a:lnTo>
                  <a:lnTo>
                    <a:pt x="3730630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717695"/>
            <a:ext cx="4682708" cy="1506739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28700" y="4094607"/>
            <a:ext cx="16230600" cy="2307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52"/>
              </a:lnSpc>
            </a:pPr>
            <a:r>
              <a:rPr lang="en-US" sz="9600">
                <a:solidFill>
                  <a:srgbClr val="000000"/>
                </a:solidFill>
                <a:latin typeface="Poppins Bold"/>
              </a:rPr>
              <a:t>WEBSITE </a:t>
            </a:r>
          </a:p>
          <a:p>
            <a:pPr algn="ctr">
              <a:lnSpc>
                <a:spcPts val="8352"/>
              </a:lnSpc>
            </a:pPr>
            <a:r>
              <a:rPr lang="en-US" sz="9600">
                <a:solidFill>
                  <a:srgbClr val="000000"/>
                </a:solidFill>
                <a:latin typeface="Poppins Bold"/>
              </a:rPr>
              <a:t>PRESENTATION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7323263"/>
            <a:ext cx="16217900" cy="2457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7"/>
              </a:lnSpc>
            </a:pPr>
            <a:r>
              <a:rPr lang="en-US" sz="1821" spc="91">
                <a:solidFill>
                  <a:srgbClr val="000000"/>
                </a:solidFill>
                <a:latin typeface="Poppins Bold"/>
              </a:rPr>
              <a:t>Prepared by: </a:t>
            </a:r>
          </a:p>
          <a:p>
            <a:pPr algn="ctr">
              <a:lnSpc>
                <a:spcPts val="3211"/>
              </a:lnSpc>
            </a:pPr>
            <a:r>
              <a:rPr lang="en-US" sz="1621" spc="81">
                <a:solidFill>
                  <a:srgbClr val="000000"/>
                </a:solidFill>
                <a:latin typeface="Poppins"/>
              </a:rPr>
              <a:t>ANDI, Mufida Omar (C0864756)</a:t>
            </a:r>
          </a:p>
          <a:p>
            <a:pPr algn="ctr">
              <a:lnSpc>
                <a:spcPts val="2481"/>
              </a:lnSpc>
            </a:pPr>
            <a:r>
              <a:rPr lang="en-US" sz="1621" spc="81">
                <a:solidFill>
                  <a:srgbClr val="000000"/>
                </a:solidFill>
                <a:latin typeface="Poppins"/>
              </a:rPr>
              <a:t>ESPIÑA, Sylvia De La Pena (C0866311)</a:t>
            </a:r>
          </a:p>
          <a:p>
            <a:pPr algn="ctr">
              <a:lnSpc>
                <a:spcPts val="2481"/>
              </a:lnSpc>
            </a:pPr>
            <a:r>
              <a:rPr lang="en-US" sz="1621" spc="81">
                <a:solidFill>
                  <a:srgbClr val="000000"/>
                </a:solidFill>
                <a:latin typeface="Poppins"/>
              </a:rPr>
              <a:t>LU, Tich Vu (C0861736)</a:t>
            </a:r>
          </a:p>
          <a:p>
            <a:pPr algn="ctr">
              <a:lnSpc>
                <a:spcPts val="2481"/>
              </a:lnSpc>
            </a:pPr>
            <a:r>
              <a:rPr lang="en-US" sz="1621" spc="81">
                <a:solidFill>
                  <a:srgbClr val="000000"/>
                </a:solidFill>
                <a:latin typeface="Poppins"/>
              </a:rPr>
              <a:t>REDDY, Ajay Ambharapu Kumar(C0865533)</a:t>
            </a:r>
          </a:p>
          <a:p>
            <a:pPr algn="ctr">
              <a:lnSpc>
                <a:spcPts val="2481"/>
              </a:lnSpc>
            </a:pPr>
            <a:r>
              <a:rPr lang="en-US" sz="1621" spc="81">
                <a:solidFill>
                  <a:srgbClr val="000000"/>
                </a:solidFill>
                <a:latin typeface="Poppins"/>
              </a:rPr>
              <a:t>SHAH, Jay (C0868053)</a:t>
            </a:r>
          </a:p>
          <a:p>
            <a:pPr algn="ctr">
              <a:lnSpc>
                <a:spcPts val="2481"/>
              </a:lnSpc>
            </a:pPr>
            <a:r>
              <a:rPr lang="en-US" sz="1621" spc="81">
                <a:solidFill>
                  <a:srgbClr val="000000"/>
                </a:solidFill>
                <a:latin typeface="Poppins"/>
              </a:rPr>
              <a:t>VARMA, Jenil Shivamkumar (C0870543)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82532">
            <a:off x="-2765597" y="8942479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32290">
            <a:off x="-275" y="9243611"/>
            <a:ext cx="19072045" cy="4437858"/>
            <a:chOff x="0" y="0"/>
            <a:chExt cx="3925818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925818" cy="913495"/>
            </a:xfrm>
            <a:custGeom>
              <a:avLst/>
              <a:gdLst/>
              <a:ahLst/>
              <a:cxnLst/>
              <a:rect r="r" b="b" t="t" l="l"/>
              <a:pathLst>
                <a:path h="913495" w="3925818">
                  <a:moveTo>
                    <a:pt x="0" y="0"/>
                  </a:moveTo>
                  <a:lnTo>
                    <a:pt x="3925818" y="0"/>
                  </a:lnTo>
                  <a:lnTo>
                    <a:pt x="3925818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641944" y="1028700"/>
            <a:ext cx="11810960" cy="6259378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28700" y="1190625"/>
            <a:ext cx="16230600" cy="930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4"/>
              </a:lnSpc>
            </a:pPr>
            <a:r>
              <a:rPr lang="en-US" sz="7200">
                <a:solidFill>
                  <a:srgbClr val="000000"/>
                </a:solidFill>
                <a:latin typeface="Poppins Bold"/>
              </a:rPr>
              <a:t>CART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239250"/>
            <a:ext cx="16217900" cy="42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1821" spc="91">
                <a:solidFill>
                  <a:srgbClr val="FFFFFF"/>
                </a:solidFill>
                <a:latin typeface="Poppins Bold"/>
              </a:rPr>
              <a:t>Group 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309327"/>
            <a:ext cx="6684794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Thank You Page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82532">
            <a:off x="-2765597" y="8942479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32290">
            <a:off x="-275" y="9243611"/>
            <a:ext cx="19072045" cy="4437858"/>
            <a:chOff x="0" y="0"/>
            <a:chExt cx="3925818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925818" cy="913495"/>
            </a:xfrm>
            <a:custGeom>
              <a:avLst/>
              <a:gdLst/>
              <a:ahLst/>
              <a:cxnLst/>
              <a:rect r="r" b="b" t="t" l="l"/>
              <a:pathLst>
                <a:path h="913495" w="3925818">
                  <a:moveTo>
                    <a:pt x="0" y="0"/>
                  </a:moveTo>
                  <a:lnTo>
                    <a:pt x="3925818" y="0"/>
                  </a:lnTo>
                  <a:lnTo>
                    <a:pt x="3925818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4455747" y="4402295"/>
            <a:ext cx="1401256" cy="2821321"/>
            <a:chOff x="0" y="0"/>
            <a:chExt cx="9461500" cy="19050000"/>
          </a:xfrm>
        </p:grpSpPr>
        <p:sp>
          <p:nvSpPr>
            <p:cNvPr name="Freeform 9" id="9"/>
            <p:cNvSpPr/>
            <p:nvPr/>
          </p:nvSpPr>
          <p:spPr>
            <a:xfrm>
              <a:off x="400304" y="312801"/>
              <a:ext cx="8650859" cy="18424398"/>
            </a:xfrm>
            <a:custGeom>
              <a:avLst/>
              <a:gdLst/>
              <a:ahLst/>
              <a:cxnLst/>
              <a:rect r="r" b="b" t="t" l="l"/>
              <a:pathLst>
                <a:path h="18424398" w="8650859">
                  <a:moveTo>
                    <a:pt x="7532370" y="18424398"/>
                  </a:moveTo>
                  <a:lnTo>
                    <a:pt x="1118489" y="18424398"/>
                  </a:lnTo>
                  <a:cubicBezTo>
                    <a:pt x="500761" y="18424398"/>
                    <a:pt x="0" y="17923636"/>
                    <a:pt x="0" y="17305910"/>
                  </a:cubicBezTo>
                  <a:lnTo>
                    <a:pt x="0" y="1118489"/>
                  </a:lnTo>
                  <a:cubicBezTo>
                    <a:pt x="0" y="500761"/>
                    <a:pt x="500761" y="0"/>
                    <a:pt x="1118489" y="0"/>
                  </a:cubicBezTo>
                  <a:lnTo>
                    <a:pt x="7532370" y="0"/>
                  </a:lnTo>
                  <a:cubicBezTo>
                    <a:pt x="8150098" y="0"/>
                    <a:pt x="8650859" y="500761"/>
                    <a:pt x="8650859" y="1118489"/>
                  </a:cubicBezTo>
                  <a:lnTo>
                    <a:pt x="8650859" y="17305910"/>
                  </a:lnTo>
                  <a:cubicBezTo>
                    <a:pt x="8650732" y="17923636"/>
                    <a:pt x="8150098" y="18424398"/>
                    <a:pt x="7532370" y="18424398"/>
                  </a:cubicBezTo>
                  <a:close/>
                </a:path>
              </a:pathLst>
            </a:custGeom>
            <a:blipFill>
              <a:blip r:embed="rId2"/>
              <a:stretch>
                <a:fillRect l="0" r="0" t="-845" b="-845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>
              <a:off x="0" y="0"/>
              <a:ext cx="94615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461500">
                  <a:moveTo>
                    <a:pt x="94615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461500" y="0"/>
                  </a:lnTo>
                  <a:lnTo>
                    <a:pt x="9461500" y="19050000"/>
                  </a:lnTo>
                  <a:close/>
                </a:path>
              </a:pathLst>
            </a:custGeom>
            <a:blipFill>
              <a:blip r:embed="rId3"/>
              <a:stretch>
                <a:fillRect l="-83" r="-83" t="0" b="0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0681425" y="3368871"/>
            <a:ext cx="2960444" cy="3854745"/>
            <a:chOff x="0" y="0"/>
            <a:chExt cx="14630400" cy="19050000"/>
          </a:xfrm>
        </p:grpSpPr>
        <p:sp>
          <p:nvSpPr>
            <p:cNvPr name="Freeform 12" id="12"/>
            <p:cNvSpPr/>
            <p:nvPr/>
          </p:nvSpPr>
          <p:spPr>
            <a:xfrm>
              <a:off x="604520" y="545084"/>
              <a:ext cx="13421360" cy="17959831"/>
            </a:xfrm>
            <a:custGeom>
              <a:avLst/>
              <a:gdLst/>
              <a:ahLst/>
              <a:cxnLst/>
              <a:rect r="r" b="b" t="t" l="l"/>
              <a:pathLst>
                <a:path h="17959831" w="13421360">
                  <a:moveTo>
                    <a:pt x="13421360" y="17959831"/>
                  </a:moveTo>
                  <a:lnTo>
                    <a:pt x="0" y="17959831"/>
                  </a:lnTo>
                  <a:lnTo>
                    <a:pt x="0" y="0"/>
                  </a:lnTo>
                  <a:lnTo>
                    <a:pt x="13421360" y="0"/>
                  </a:lnTo>
                  <a:lnTo>
                    <a:pt x="13421360" y="17959831"/>
                  </a:lnTo>
                  <a:close/>
                </a:path>
              </a:pathLst>
            </a:custGeom>
            <a:blipFill>
              <a:blip r:embed="rId4"/>
              <a:stretch>
                <a:fillRect l="-285" r="-285" t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>
              <a:off x="0" y="0"/>
              <a:ext cx="146304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14630400">
                  <a:moveTo>
                    <a:pt x="146304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14630400" y="0"/>
                  </a:lnTo>
                  <a:lnTo>
                    <a:pt x="14630400" y="19050000"/>
                  </a:lnTo>
                  <a:close/>
                </a:path>
              </a:pathLst>
            </a:custGeom>
            <a:blipFill>
              <a:blip r:embed="rId5"/>
              <a:stretch>
                <a:fillRect l="0" r="0" t="-32" b="-32"/>
              </a:stretch>
            </a:blip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028700" y="2858819"/>
            <a:ext cx="9326880" cy="4874849"/>
            <a:chOff x="0" y="0"/>
            <a:chExt cx="19050000" cy="9956800"/>
          </a:xfrm>
        </p:grpSpPr>
        <p:sp>
          <p:nvSpPr>
            <p:cNvPr name="Freeform 15" id="15"/>
            <p:cNvSpPr/>
            <p:nvPr/>
          </p:nvSpPr>
          <p:spPr>
            <a:xfrm>
              <a:off x="2501900" y="209042"/>
              <a:ext cx="14186915" cy="8502396"/>
            </a:xfrm>
            <a:custGeom>
              <a:avLst/>
              <a:gdLst/>
              <a:ahLst/>
              <a:cxnLst/>
              <a:rect r="r" b="b" t="t" l="l"/>
              <a:pathLst>
                <a:path h="8502396" w="14186915">
                  <a:moveTo>
                    <a:pt x="14186915" y="8502396"/>
                  </a:moveTo>
                  <a:lnTo>
                    <a:pt x="0" y="8502396"/>
                  </a:lnTo>
                  <a:lnTo>
                    <a:pt x="0" y="0"/>
                  </a:lnTo>
                  <a:lnTo>
                    <a:pt x="14186915" y="0"/>
                  </a:lnTo>
                  <a:lnTo>
                    <a:pt x="14186915" y="8502396"/>
                  </a:lnTo>
                  <a:close/>
                </a:path>
              </a:pathLst>
            </a:custGeom>
            <a:blipFill>
              <a:blip r:embed="rId6"/>
              <a:stretch>
                <a:fillRect l="0" r="0" t="0" b="-21472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>
              <a:off x="0" y="0"/>
              <a:ext cx="19050000" cy="9956800"/>
            </a:xfrm>
            <a:custGeom>
              <a:avLst/>
              <a:gdLst/>
              <a:ahLst/>
              <a:cxnLst/>
              <a:rect r="r" b="b" t="t" l="l"/>
              <a:pathLst>
                <a:path h="9956800" w="19050000">
                  <a:moveTo>
                    <a:pt x="19050000" y="9956800"/>
                  </a:moveTo>
                  <a:lnTo>
                    <a:pt x="0" y="9956800"/>
                  </a:lnTo>
                  <a:lnTo>
                    <a:pt x="0" y="0"/>
                  </a:lnTo>
                  <a:lnTo>
                    <a:pt x="19050000" y="0"/>
                  </a:lnTo>
                  <a:lnTo>
                    <a:pt x="19050000" y="9956800"/>
                  </a:lnTo>
                  <a:close/>
                </a:path>
              </a:pathLst>
            </a:custGeom>
            <a:blipFill>
              <a:blip r:embed="rId7"/>
              <a:stretch>
                <a:fillRect l="-15" r="-15" t="0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028700" y="1190625"/>
            <a:ext cx="16230600" cy="930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4"/>
              </a:lnSpc>
            </a:pPr>
            <a:r>
              <a:rPr lang="en-US" sz="7200">
                <a:solidFill>
                  <a:srgbClr val="000000"/>
                </a:solidFill>
                <a:latin typeface="Poppins Bold"/>
              </a:rPr>
              <a:t>RESPONSIVE DESIGN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9239250"/>
            <a:ext cx="16217900" cy="42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1821" spc="91">
                <a:solidFill>
                  <a:srgbClr val="FFFFFF"/>
                </a:solidFill>
                <a:latin typeface="Poppins Bold"/>
              </a:rPr>
              <a:t>Group 5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481445">
            <a:off x="-2230576" y="-1782266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905221">
            <a:off x="-1696518" y="-2218929"/>
            <a:ext cx="18123802" cy="4437858"/>
            <a:chOff x="0" y="0"/>
            <a:chExt cx="3730631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730630" cy="913495"/>
            </a:xfrm>
            <a:custGeom>
              <a:avLst/>
              <a:gdLst/>
              <a:ahLst/>
              <a:cxnLst/>
              <a:rect r="r" b="b" t="t" l="l"/>
              <a:pathLst>
                <a:path h="913495" w="3730630">
                  <a:moveTo>
                    <a:pt x="0" y="0"/>
                  </a:moveTo>
                  <a:lnTo>
                    <a:pt x="3730630" y="0"/>
                  </a:lnTo>
                  <a:lnTo>
                    <a:pt x="3730630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717695"/>
            <a:ext cx="4682708" cy="1506739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28700" y="4623244"/>
            <a:ext cx="16230600" cy="1250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52"/>
              </a:lnSpc>
            </a:pPr>
            <a:r>
              <a:rPr lang="en-US" sz="9600">
                <a:solidFill>
                  <a:srgbClr val="000000"/>
                </a:solidFill>
                <a:latin typeface="Poppins Bold"/>
              </a:rPr>
              <a:t>THANK YOU!</a:t>
            </a:r>
          </a:p>
        </p:txBody>
      </p:sp>
      <p:grpSp>
        <p:nvGrpSpPr>
          <p:cNvPr name="Group 10" id="10"/>
          <p:cNvGrpSpPr/>
          <p:nvPr/>
        </p:nvGrpSpPr>
        <p:grpSpPr>
          <a:xfrm rot="282532">
            <a:off x="-2765597" y="8942479"/>
            <a:ext cx="22866766" cy="4220491"/>
            <a:chOff x="0" y="0"/>
            <a:chExt cx="4706929" cy="868752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232290">
            <a:off x="-275" y="9243611"/>
            <a:ext cx="19072045" cy="4437858"/>
            <a:chOff x="0" y="0"/>
            <a:chExt cx="3925818" cy="913495"/>
          </a:xfrm>
        </p:grpSpPr>
        <p:sp>
          <p:nvSpPr>
            <p:cNvPr name="Freeform 14" id="14"/>
            <p:cNvSpPr/>
            <p:nvPr/>
          </p:nvSpPr>
          <p:spPr>
            <a:xfrm>
              <a:off x="0" y="0"/>
              <a:ext cx="3925818" cy="913495"/>
            </a:xfrm>
            <a:custGeom>
              <a:avLst/>
              <a:gdLst/>
              <a:ahLst/>
              <a:cxnLst/>
              <a:rect r="r" b="b" t="t" l="l"/>
              <a:pathLst>
                <a:path h="913495" w="3925818">
                  <a:moveTo>
                    <a:pt x="0" y="0"/>
                  </a:moveTo>
                  <a:lnTo>
                    <a:pt x="3925818" y="0"/>
                  </a:lnTo>
                  <a:lnTo>
                    <a:pt x="3925818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28700" y="9239250"/>
            <a:ext cx="16217900" cy="42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1821" spc="91">
                <a:solidFill>
                  <a:srgbClr val="FFFFFF"/>
                </a:solidFill>
                <a:latin typeface="Poppins Bold"/>
              </a:rPr>
              <a:t>Group 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82532">
            <a:off x="-2765597" y="8942479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32290">
            <a:off x="-275" y="9243611"/>
            <a:ext cx="19072045" cy="4437858"/>
            <a:chOff x="0" y="0"/>
            <a:chExt cx="3925818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925818" cy="913495"/>
            </a:xfrm>
            <a:custGeom>
              <a:avLst/>
              <a:gdLst/>
              <a:ahLst/>
              <a:cxnLst/>
              <a:rect r="r" b="b" t="t" l="l"/>
              <a:pathLst>
                <a:path h="913495" w="3925818">
                  <a:moveTo>
                    <a:pt x="0" y="0"/>
                  </a:moveTo>
                  <a:lnTo>
                    <a:pt x="3925818" y="0"/>
                  </a:lnTo>
                  <a:lnTo>
                    <a:pt x="3925818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190625"/>
            <a:ext cx="16230600" cy="930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4"/>
              </a:lnSpc>
            </a:pPr>
            <a:r>
              <a:rPr lang="en-US" sz="7200">
                <a:solidFill>
                  <a:srgbClr val="000000"/>
                </a:solidFill>
                <a:latin typeface="Poppins Bold"/>
              </a:rPr>
              <a:t>WEBSITE OVERVIEW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239250"/>
            <a:ext cx="16217900" cy="42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1821" spc="91">
                <a:solidFill>
                  <a:srgbClr val="FFFFFF"/>
                </a:solidFill>
                <a:latin typeface="Poppins Bold"/>
              </a:rPr>
              <a:t>Group 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446666"/>
            <a:ext cx="16217900" cy="2886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49"/>
              </a:lnSpc>
            </a:pPr>
            <a:r>
              <a:rPr lang="en-US" sz="2999" spc="149">
                <a:solidFill>
                  <a:srgbClr val="000000"/>
                </a:solidFill>
                <a:latin typeface="Poppins"/>
              </a:rPr>
              <a:t>RASVEL's is an e-commerce website offering various products from Clothing, Electronics, Kitchen, and Groceries. It is committed to providing the finest low-price shopping experience possible by delivering excellent products at low costs in a bright, easy-to-navigate store.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82532">
            <a:off x="-2765597" y="8942479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32290">
            <a:off x="-275" y="9243611"/>
            <a:ext cx="19072045" cy="4437858"/>
            <a:chOff x="0" y="0"/>
            <a:chExt cx="3925818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925818" cy="913495"/>
            </a:xfrm>
            <a:custGeom>
              <a:avLst/>
              <a:gdLst/>
              <a:ahLst/>
              <a:cxnLst/>
              <a:rect r="r" b="b" t="t" l="l"/>
              <a:pathLst>
                <a:path h="913495" w="3925818">
                  <a:moveTo>
                    <a:pt x="0" y="0"/>
                  </a:moveTo>
                  <a:lnTo>
                    <a:pt x="3925818" y="0"/>
                  </a:lnTo>
                  <a:lnTo>
                    <a:pt x="3925818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190625"/>
            <a:ext cx="16230600" cy="930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4"/>
              </a:lnSpc>
            </a:pPr>
            <a:r>
              <a:rPr lang="en-US" sz="7200">
                <a:solidFill>
                  <a:srgbClr val="000000"/>
                </a:solidFill>
                <a:latin typeface="Poppins Bold"/>
              </a:rPr>
              <a:t>NAVIGATION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239250"/>
            <a:ext cx="16217900" cy="42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1821" spc="91">
                <a:solidFill>
                  <a:srgbClr val="FFFFFF"/>
                </a:solidFill>
                <a:latin typeface="Poppins Bold"/>
              </a:rPr>
              <a:t>Group 5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2"/>
          <a:srcRect l="0" t="0" r="0" b="30430"/>
          <a:stretch>
            <a:fillRect/>
          </a:stretch>
        </p:blipFill>
        <p:spPr>
          <a:xfrm flipH="false" flipV="false" rot="0">
            <a:off x="2756208" y="3734436"/>
            <a:ext cx="13559078" cy="5075147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028700" y="2431645"/>
            <a:ext cx="16230600" cy="72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All pages on the website have a navigation area that will allow users to navigate the different web pages.</a:t>
            </a:r>
            <a:r>
              <a:rPr lang="en-US" sz="2000" spc="420">
                <a:solidFill>
                  <a:srgbClr val="000000"/>
                </a:solidFill>
                <a:latin typeface="Poppins"/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82532">
            <a:off x="-2765597" y="8942479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32290">
            <a:off x="-275" y="9243611"/>
            <a:ext cx="19072045" cy="4437858"/>
            <a:chOff x="0" y="0"/>
            <a:chExt cx="3925818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925818" cy="913495"/>
            </a:xfrm>
            <a:custGeom>
              <a:avLst/>
              <a:gdLst/>
              <a:ahLst/>
              <a:cxnLst/>
              <a:rect r="r" b="b" t="t" l="l"/>
              <a:pathLst>
                <a:path h="913495" w="3925818">
                  <a:moveTo>
                    <a:pt x="0" y="0"/>
                  </a:moveTo>
                  <a:lnTo>
                    <a:pt x="3925818" y="0"/>
                  </a:lnTo>
                  <a:lnTo>
                    <a:pt x="3925818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190625"/>
            <a:ext cx="16230600" cy="930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4"/>
              </a:lnSpc>
            </a:pPr>
            <a:r>
              <a:rPr lang="en-US" sz="7200">
                <a:solidFill>
                  <a:srgbClr val="000000"/>
                </a:solidFill>
                <a:latin typeface="Poppins Bold"/>
              </a:rPr>
              <a:t>HOME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239250"/>
            <a:ext cx="16217900" cy="42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1821" spc="91">
                <a:solidFill>
                  <a:srgbClr val="FFFFFF"/>
                </a:solidFill>
                <a:latin typeface="Poppins Bold"/>
              </a:rPr>
              <a:t>Group 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431645"/>
            <a:ext cx="7086600" cy="354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The Home Page displays a shortcut for each product category the store offers.</a:t>
            </a:r>
          </a:p>
          <a:p>
            <a:pPr algn="just">
              <a:lnSpc>
                <a:spcPts val="2800"/>
              </a:lnSpc>
              <a:spcBef>
                <a:spcPct val="0"/>
              </a:spcBef>
            </a:pPr>
          </a:p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List of product categories:</a:t>
            </a:r>
          </a:p>
          <a:p>
            <a:pPr algn="just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Clothing</a:t>
            </a:r>
          </a:p>
          <a:p>
            <a:pPr algn="just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Groceries</a:t>
            </a:r>
          </a:p>
          <a:p>
            <a:pPr algn="just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Kitchen</a:t>
            </a:r>
          </a:p>
          <a:p>
            <a:pPr algn="just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Electronics</a:t>
            </a:r>
          </a:p>
          <a:p>
            <a:pPr algn="just">
              <a:lnSpc>
                <a:spcPts val="2800"/>
              </a:lnSpc>
              <a:spcBef>
                <a:spcPct val="0"/>
              </a:spcBef>
            </a:pPr>
          </a:p>
          <a:p>
            <a:pPr algn="just">
              <a:lnSpc>
                <a:spcPts val="2800"/>
              </a:lnSpc>
              <a:spcBef>
                <a:spcPct val="0"/>
              </a:spcBef>
            </a:pP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667786" y="1028700"/>
            <a:ext cx="9241507" cy="75761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82532">
            <a:off x="-2765597" y="8942479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32290">
            <a:off x="-275" y="9243611"/>
            <a:ext cx="19072045" cy="4437858"/>
            <a:chOff x="0" y="0"/>
            <a:chExt cx="3925818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925818" cy="913495"/>
            </a:xfrm>
            <a:custGeom>
              <a:avLst/>
              <a:gdLst/>
              <a:ahLst/>
              <a:cxnLst/>
              <a:rect r="r" b="b" t="t" l="l"/>
              <a:pathLst>
                <a:path h="913495" w="3925818">
                  <a:moveTo>
                    <a:pt x="0" y="0"/>
                  </a:moveTo>
                  <a:lnTo>
                    <a:pt x="3925818" y="0"/>
                  </a:lnTo>
                  <a:lnTo>
                    <a:pt x="3925818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190625"/>
            <a:ext cx="16230600" cy="930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4"/>
              </a:lnSpc>
            </a:pPr>
            <a:r>
              <a:rPr lang="en-US" sz="7200">
                <a:solidFill>
                  <a:srgbClr val="000000"/>
                </a:solidFill>
                <a:latin typeface="Poppins Bold"/>
              </a:rPr>
              <a:t>PRODUCTS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239250"/>
            <a:ext cx="16217900" cy="42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1821" spc="91">
                <a:solidFill>
                  <a:srgbClr val="FFFFFF"/>
                </a:solidFill>
                <a:latin typeface="Poppins Bold"/>
              </a:rPr>
              <a:t>Group 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431645"/>
            <a:ext cx="16217900" cy="213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The Products Page displays the top picks and list of products under each category. Once the user hovers over a product, an Add To Cart button will be displayed, allowing the user to add the product to their cart.</a:t>
            </a:r>
          </a:p>
          <a:p>
            <a:pPr algn="just">
              <a:lnSpc>
                <a:spcPts val="2800"/>
              </a:lnSpc>
            </a:pPr>
          </a:p>
          <a:p>
            <a:pPr algn="just">
              <a:lnSpc>
                <a:spcPts val="2800"/>
              </a:lnSpc>
            </a:pPr>
          </a:p>
          <a:p>
            <a:pPr algn="just">
              <a:lnSpc>
                <a:spcPts val="2800"/>
              </a:lnSpc>
              <a:spcBef>
                <a:spcPct val="0"/>
              </a:spcBef>
            </a:pP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87786" y="4169725"/>
            <a:ext cx="8243335" cy="4435086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356880" y="4156844"/>
            <a:ext cx="8243335" cy="444796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82532">
            <a:off x="-2765597" y="8942479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32290">
            <a:off x="-275" y="9243611"/>
            <a:ext cx="19072045" cy="4437858"/>
            <a:chOff x="0" y="0"/>
            <a:chExt cx="3925818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925818" cy="913495"/>
            </a:xfrm>
            <a:custGeom>
              <a:avLst/>
              <a:gdLst/>
              <a:ahLst/>
              <a:cxnLst/>
              <a:rect r="r" b="b" t="t" l="l"/>
              <a:pathLst>
                <a:path h="913495" w="3925818">
                  <a:moveTo>
                    <a:pt x="0" y="0"/>
                  </a:moveTo>
                  <a:lnTo>
                    <a:pt x="3925818" y="0"/>
                  </a:lnTo>
                  <a:lnTo>
                    <a:pt x="3925818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1190625"/>
            <a:ext cx="16230600" cy="930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4"/>
              </a:lnSpc>
            </a:pPr>
            <a:r>
              <a:rPr lang="en-US" sz="7200">
                <a:solidFill>
                  <a:srgbClr val="000000"/>
                </a:solidFill>
                <a:latin typeface="Poppins Bold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239250"/>
            <a:ext cx="16217900" cy="42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1821" spc="91">
                <a:solidFill>
                  <a:srgbClr val="FFFFFF"/>
                </a:solidFill>
                <a:latin typeface="Poppins Bold"/>
              </a:rPr>
              <a:t>Group 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553241"/>
            <a:ext cx="4812219" cy="107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The About Page displays a brief description of the store and it's mission.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405324" y="1028700"/>
            <a:ext cx="11188371" cy="66314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82532">
            <a:off x="-2765597" y="8942479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32290">
            <a:off x="-275" y="9243611"/>
            <a:ext cx="19072045" cy="4437858"/>
            <a:chOff x="0" y="0"/>
            <a:chExt cx="3925818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925818" cy="913495"/>
            </a:xfrm>
            <a:custGeom>
              <a:avLst/>
              <a:gdLst/>
              <a:ahLst/>
              <a:cxnLst/>
              <a:rect r="r" b="b" t="t" l="l"/>
              <a:pathLst>
                <a:path h="913495" w="3925818">
                  <a:moveTo>
                    <a:pt x="0" y="0"/>
                  </a:moveTo>
                  <a:lnTo>
                    <a:pt x="3925818" y="0"/>
                  </a:lnTo>
                  <a:lnTo>
                    <a:pt x="3925818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370382" y="1393487"/>
            <a:ext cx="9179800" cy="4850608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28700" y="1190625"/>
            <a:ext cx="16230600" cy="930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4"/>
              </a:lnSpc>
            </a:pPr>
            <a:r>
              <a:rPr lang="en-US" sz="7200">
                <a:solidFill>
                  <a:srgbClr val="000000"/>
                </a:solidFill>
                <a:latin typeface="Poppins Bold"/>
              </a:rPr>
              <a:t>CONTACT US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239250"/>
            <a:ext cx="16217900" cy="42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1821" spc="91">
                <a:solidFill>
                  <a:srgbClr val="FFFFFF"/>
                </a:solidFill>
                <a:latin typeface="Poppins Bold"/>
              </a:rPr>
              <a:t>Group 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528922"/>
            <a:ext cx="6684794" cy="283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The Contact Us Page displays a map and hours of operation for users to know when and where they can locate the store's main headquarter. A contact form is also available for users to leave any questions, clarifications, or feedback. </a:t>
            </a:r>
          </a:p>
          <a:p>
            <a:pPr algn="just">
              <a:lnSpc>
                <a:spcPts val="28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82532">
            <a:off x="-2765597" y="8942479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32290">
            <a:off x="-275" y="9243611"/>
            <a:ext cx="19072045" cy="4437858"/>
            <a:chOff x="0" y="0"/>
            <a:chExt cx="3925818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925818" cy="913495"/>
            </a:xfrm>
            <a:custGeom>
              <a:avLst/>
              <a:gdLst/>
              <a:ahLst/>
              <a:cxnLst/>
              <a:rect r="r" b="b" t="t" l="l"/>
              <a:pathLst>
                <a:path h="913495" w="3925818">
                  <a:moveTo>
                    <a:pt x="0" y="0"/>
                  </a:moveTo>
                  <a:lnTo>
                    <a:pt x="3925818" y="0"/>
                  </a:lnTo>
                  <a:lnTo>
                    <a:pt x="3925818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607193" y="1028700"/>
            <a:ext cx="11879140" cy="5682673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28700" y="1190625"/>
            <a:ext cx="16230600" cy="930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4"/>
              </a:lnSpc>
            </a:pPr>
            <a:r>
              <a:rPr lang="en-US" sz="7200">
                <a:solidFill>
                  <a:srgbClr val="000000"/>
                </a:solidFill>
                <a:latin typeface="Poppins Bold"/>
              </a:rPr>
              <a:t>CART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239250"/>
            <a:ext cx="16217900" cy="42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1821" spc="91">
                <a:solidFill>
                  <a:srgbClr val="FFFFFF"/>
                </a:solidFill>
                <a:latin typeface="Poppins Bold"/>
              </a:rPr>
              <a:t>Group 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272501"/>
            <a:ext cx="5493155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Summary of Products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82532">
            <a:off x="-2765597" y="8942479"/>
            <a:ext cx="22866766" cy="4220491"/>
            <a:chOff x="0" y="0"/>
            <a:chExt cx="4706929" cy="8687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706929" cy="868752"/>
            </a:xfrm>
            <a:custGeom>
              <a:avLst/>
              <a:gdLst/>
              <a:ahLst/>
              <a:cxnLst/>
              <a:rect r="r" b="b" t="t" l="l"/>
              <a:pathLst>
                <a:path h="868752" w="4706929">
                  <a:moveTo>
                    <a:pt x="0" y="0"/>
                  </a:moveTo>
                  <a:lnTo>
                    <a:pt x="4706929" y="0"/>
                  </a:lnTo>
                  <a:lnTo>
                    <a:pt x="4706929" y="868752"/>
                  </a:lnTo>
                  <a:lnTo>
                    <a:pt x="0" y="8687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32290">
            <a:off x="-275" y="9243611"/>
            <a:ext cx="19072045" cy="4437858"/>
            <a:chOff x="0" y="0"/>
            <a:chExt cx="3925818" cy="913495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925818" cy="913495"/>
            </a:xfrm>
            <a:custGeom>
              <a:avLst/>
              <a:gdLst/>
              <a:ahLst/>
              <a:cxnLst/>
              <a:rect r="r" b="b" t="t" l="l"/>
              <a:pathLst>
                <a:path h="913495" w="3925818">
                  <a:moveTo>
                    <a:pt x="0" y="0"/>
                  </a:moveTo>
                  <a:lnTo>
                    <a:pt x="3925818" y="0"/>
                  </a:lnTo>
                  <a:lnTo>
                    <a:pt x="3925818" y="913495"/>
                  </a:lnTo>
                  <a:lnTo>
                    <a:pt x="0" y="913495"/>
                  </a:lnTo>
                  <a:close/>
                </a:path>
              </a:pathLst>
            </a:custGeom>
            <a:solidFill>
              <a:srgbClr val="000000">
                <a:alpha val="8392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812800" cy="784225"/>
            </a:xfrm>
            <a:prstGeom prst="rect">
              <a:avLst/>
            </a:prstGeom>
          </p:spPr>
          <p:txBody>
            <a:bodyPr anchor="ctr" rtlCol="false" tIns="47790" lIns="47790" bIns="47790" rIns="47790"/>
            <a:lstStyle/>
            <a:p>
              <a:pPr algn="ctr">
                <a:lnSpc>
                  <a:spcPts val="1336"/>
                </a:lnSpc>
              </a:pP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990053" y="1028700"/>
            <a:ext cx="12269247" cy="6508647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28700" y="1190625"/>
            <a:ext cx="16230600" cy="930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4"/>
              </a:lnSpc>
            </a:pPr>
            <a:r>
              <a:rPr lang="en-US" sz="7200">
                <a:solidFill>
                  <a:srgbClr val="000000"/>
                </a:solidFill>
                <a:latin typeface="Poppins Bold"/>
              </a:rPr>
              <a:t>CART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239250"/>
            <a:ext cx="16217900" cy="429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7"/>
              </a:lnSpc>
            </a:pPr>
            <a:r>
              <a:rPr lang="en-US" sz="1821" spc="91">
                <a:solidFill>
                  <a:srgbClr val="FFFFFF"/>
                </a:solidFill>
                <a:latin typeface="Poppins Bold"/>
              </a:rPr>
              <a:t>Group 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309327"/>
            <a:ext cx="6684794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spc="420">
                <a:solidFill>
                  <a:srgbClr val="000000"/>
                </a:solidFill>
                <a:latin typeface="Poppins"/>
              </a:rPr>
              <a:t>Shipping Details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DAFUzHzbWHo</dc:identifier>
  <dcterms:modified xsi:type="dcterms:W3CDTF">2011-08-01T06:04:30Z</dcterms:modified>
  <cp:revision>1</cp:revision>
  <dc:title>WEBSITE PRESENTATION</dc:title>
</cp:coreProperties>
</file>

<file path=docProps/thumbnail.jpeg>
</file>